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5884"/>
  </p:normalViewPr>
  <p:slideViewPr>
    <p:cSldViewPr snapToGrid="0">
      <p:cViewPr>
        <p:scale>
          <a:sx n="70" d="100"/>
          <a:sy n="70" d="100"/>
        </p:scale>
        <p:origin x="976" y="1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3A76A3-ADC8-4477-8FC1-B9DD55D84908}" type="datetime1">
              <a:rPr lang="en-US" smtClean="0"/>
              <a:t>6/8/23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35747434-7036-48DB-A148-6B3D8EE75CDA}"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7827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62538-DC4D-4667-96E5-B3278DDF8B12}" type="datetime1">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5681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80548-5C08-4BE3-B63E-F2BB63B0B00C}" type="datetime1">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7655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7F49BE-398D-479A-8A7E-5DDBCA61EDCB}" type="datetime1">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5173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D0C193-4974-4A1F-9C63-07D595E30D66}" type="datetime1">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6909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1AA87F-28D4-4BF0-B81F-877A89DFD5AC}" type="datetime1">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077491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A9F1F3-208B-49A3-B337-9C8ACEB3E0E1}" type="datetime1">
              <a:rPr lang="en-US" smtClean="0"/>
              <a:t>6/8/23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04396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F6CA6-7293-4AA2-A0E0-A3BF4416E786}" type="datetime1">
              <a:rPr lang="en-US" smtClean="0"/>
              <a:t>6/8/23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747434-7036-48DB-A148-6B3D8EE75CDA}"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86901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8D87016-7BCD-46FB-8EE3-AB6C369108B4}" type="datetime1">
              <a:rPr lang="en-US" smtClean="0"/>
              <a:t>6/8/23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6269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547011-1FFC-4EF8-9A2E-53B4AD2ADBD4}" type="datetime1">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34700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62EB47-45B4-4EF5-A743-B4885DD2F060}" type="datetime1">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97249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4A8D24A4-5FEC-4062-8995-EB21925B3B40}" type="datetime1">
              <a:rPr lang="en-US" smtClean="0"/>
              <a:t>6/8/23</a:t>
            </a:fld>
            <a:endParaRPr lang="en-US" sz="1000"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sz="100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35747434-7036-48DB-A148-6B3D8EE75CDA}" type="slidenum">
              <a:rPr lang="en-US" smtClean="0"/>
              <a:pPr/>
              <a:t>‹#›</a:t>
            </a:fld>
            <a:endParaRPr lang="en-US" sz="1000"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4452908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8.jpe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0.jpg"/><Relationship Id="rId2" Type="http://schemas.openxmlformats.org/officeDocument/2006/relationships/image" Target="../media/image1.jpeg"/><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3.png"/><Relationship Id="rId15" Type="http://schemas.openxmlformats.org/officeDocument/2006/relationships/image" Target="../media/image18.jpg"/><Relationship Id="rId10" Type="http://schemas.openxmlformats.org/officeDocument/2006/relationships/image" Target="../media/image13.jpg"/><Relationship Id="rId4" Type="http://schemas.openxmlformats.org/officeDocument/2006/relationships/image" Target="../media/image2.png"/><Relationship Id="rId9" Type="http://schemas.openxmlformats.org/officeDocument/2006/relationships/image" Target="../media/image12.jpg"/><Relationship Id="rId14"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0" name="Picture 49">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2" name="Rectangle 51">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D60AD-EC1B-E157-060C-A4CDEC545CE8}"/>
              </a:ext>
            </a:extLst>
          </p:cNvPr>
          <p:cNvSpPr>
            <a:spLocks noGrp="1"/>
          </p:cNvSpPr>
          <p:nvPr>
            <p:ph type="ctrTitle"/>
          </p:nvPr>
        </p:nvSpPr>
        <p:spPr>
          <a:xfrm>
            <a:off x="1974254" y="5166421"/>
            <a:ext cx="8445357" cy="883524"/>
          </a:xfrm>
        </p:spPr>
        <p:txBody>
          <a:bodyPr>
            <a:normAutofit/>
          </a:bodyPr>
          <a:lstStyle/>
          <a:p>
            <a:r>
              <a:rPr lang="en-US" sz="4800"/>
              <a:t>Nature conservation</a:t>
            </a:r>
          </a:p>
        </p:txBody>
      </p:sp>
      <p:sp>
        <p:nvSpPr>
          <p:cNvPr id="3" name="Subtitle 2">
            <a:extLst>
              <a:ext uri="{FF2B5EF4-FFF2-40B4-BE49-F238E27FC236}">
                <a16:creationId xmlns:a16="http://schemas.microsoft.com/office/drawing/2014/main" id="{D79086E6-4722-FE64-1206-4ABA333DA4F2}"/>
              </a:ext>
            </a:extLst>
          </p:cNvPr>
          <p:cNvSpPr>
            <a:spLocks noGrp="1"/>
          </p:cNvSpPr>
          <p:nvPr>
            <p:ph type="subTitle" idx="1"/>
          </p:nvPr>
        </p:nvSpPr>
        <p:spPr>
          <a:xfrm>
            <a:off x="2133536" y="4752007"/>
            <a:ext cx="8286075" cy="414413"/>
          </a:xfrm>
        </p:spPr>
        <p:txBody>
          <a:bodyPr>
            <a:normAutofit/>
          </a:bodyPr>
          <a:lstStyle/>
          <a:p>
            <a:r>
              <a:rPr lang="en-US"/>
              <a:t>Khatia Basilashvili</a:t>
            </a:r>
          </a:p>
        </p:txBody>
      </p:sp>
      <p:sp>
        <p:nvSpPr>
          <p:cNvPr id="56" name="Rectangle 55">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3" descr="A hand touching a small plant">
            <a:extLst>
              <a:ext uri="{FF2B5EF4-FFF2-40B4-BE49-F238E27FC236}">
                <a16:creationId xmlns:a16="http://schemas.microsoft.com/office/drawing/2014/main" id="{F6F37D18-C115-CC9B-7052-88919C46F12A}"/>
              </a:ext>
            </a:extLst>
          </p:cNvPr>
          <p:cNvPicPr>
            <a:picLocks noChangeAspect="1"/>
          </p:cNvPicPr>
          <p:nvPr/>
        </p:nvPicPr>
        <p:blipFill rotWithShape="1">
          <a:blip r:embed="rId5"/>
          <a:srcRect t="23438" r="-1" b="18388"/>
          <a:stretch/>
        </p:blipFill>
        <p:spPr>
          <a:xfrm>
            <a:off x="1005401" y="-1"/>
            <a:ext cx="10380133" cy="4030679"/>
          </a:xfrm>
          <a:prstGeom prst="rect">
            <a:avLst/>
          </a:prstGeom>
          <a:ln>
            <a:solidFill>
              <a:schemeClr val="accent6"/>
            </a:solidFill>
          </a:ln>
        </p:spPr>
      </p:pic>
      <p:sp>
        <p:nvSpPr>
          <p:cNvPr id="58" name="Rectangle 57">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44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35742-8310-DA7A-3194-23289B87538A}"/>
              </a:ext>
            </a:extLst>
          </p:cNvPr>
          <p:cNvSpPr>
            <a:spLocks noGrp="1"/>
          </p:cNvSpPr>
          <p:nvPr>
            <p:ph type="title"/>
          </p:nvPr>
        </p:nvSpPr>
        <p:spPr/>
        <p:txBody>
          <a:bodyPr/>
          <a:lstStyle/>
          <a:p>
            <a:pPr algn="ctr"/>
            <a:r>
              <a:rPr lang="en-US" dirty="0"/>
              <a:t>Case study</a:t>
            </a:r>
          </a:p>
        </p:txBody>
      </p:sp>
      <p:sp>
        <p:nvSpPr>
          <p:cNvPr id="3" name="Content Placeholder 2">
            <a:extLst>
              <a:ext uri="{FF2B5EF4-FFF2-40B4-BE49-F238E27FC236}">
                <a16:creationId xmlns:a16="http://schemas.microsoft.com/office/drawing/2014/main" id="{07E72235-D800-AD5F-8AA7-343576E0E0A2}"/>
              </a:ext>
            </a:extLst>
          </p:cNvPr>
          <p:cNvSpPr>
            <a:spLocks noGrp="1"/>
          </p:cNvSpPr>
          <p:nvPr>
            <p:ph idx="1"/>
          </p:nvPr>
        </p:nvSpPr>
        <p:spPr>
          <a:xfrm>
            <a:off x="1292271" y="1448303"/>
            <a:ext cx="7796540" cy="873964"/>
          </a:xfrm>
        </p:spPr>
        <p:txBody>
          <a:bodyPr/>
          <a:lstStyle/>
          <a:p>
            <a:pPr marL="0" indent="0">
              <a:buNone/>
            </a:pPr>
            <a:r>
              <a:rPr lang="en-US" dirty="0"/>
              <a:t>Bank of Georgia and Tbilisi zoo</a:t>
            </a:r>
          </a:p>
        </p:txBody>
      </p:sp>
      <p:pic>
        <p:nvPicPr>
          <p:cNvPr id="5" name="Picture 4" descr="A bear and wolf on a hill&#10;&#10;Description automatically generated with low confidence">
            <a:extLst>
              <a:ext uri="{FF2B5EF4-FFF2-40B4-BE49-F238E27FC236}">
                <a16:creationId xmlns:a16="http://schemas.microsoft.com/office/drawing/2014/main" id="{87E4588D-4BC9-4632-879B-3269EA161482}"/>
              </a:ext>
            </a:extLst>
          </p:cNvPr>
          <p:cNvPicPr>
            <a:picLocks noChangeAspect="1"/>
          </p:cNvPicPr>
          <p:nvPr/>
        </p:nvPicPr>
        <p:blipFill>
          <a:blip r:embed="rId2"/>
          <a:stretch>
            <a:fillRect/>
          </a:stretch>
        </p:blipFill>
        <p:spPr>
          <a:xfrm>
            <a:off x="956389" y="0"/>
            <a:ext cx="7772400" cy="6858000"/>
          </a:xfrm>
          <a:prstGeom prst="rect">
            <a:avLst/>
          </a:prstGeom>
        </p:spPr>
      </p:pic>
    </p:spTree>
    <p:extLst>
      <p:ext uri="{BB962C8B-B14F-4D97-AF65-F5344CB8AC3E}">
        <p14:creationId xmlns:p14="http://schemas.microsoft.com/office/powerpoint/2010/main" val="3682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F169-C5F5-B6B0-69E6-0F7D60BA39D3}"/>
              </a:ext>
            </a:extLst>
          </p:cNvPr>
          <p:cNvSpPr>
            <a:spLocks noGrp="1"/>
          </p:cNvSpPr>
          <p:nvPr>
            <p:ph type="title"/>
          </p:nvPr>
        </p:nvSpPr>
        <p:spPr/>
        <p:txBody>
          <a:bodyPr>
            <a:normAutofit/>
          </a:bodyPr>
          <a:lstStyle/>
          <a:p>
            <a:pPr algn="l"/>
            <a:r>
              <a:rPr lang="en-US" sz="2800" dirty="0" err="1"/>
              <a:t>HeidelbergCement</a:t>
            </a:r>
            <a:endParaRPr lang="en-US" sz="2800" dirty="0"/>
          </a:p>
        </p:txBody>
      </p:sp>
      <p:sp>
        <p:nvSpPr>
          <p:cNvPr id="3" name="Content Placeholder 2">
            <a:extLst>
              <a:ext uri="{FF2B5EF4-FFF2-40B4-BE49-F238E27FC236}">
                <a16:creationId xmlns:a16="http://schemas.microsoft.com/office/drawing/2014/main" id="{1A2E2842-6CBF-2B51-F812-B5E859AA1DE2}"/>
              </a:ext>
            </a:extLst>
          </p:cNvPr>
          <p:cNvSpPr>
            <a:spLocks noGrp="1"/>
          </p:cNvSpPr>
          <p:nvPr>
            <p:ph idx="1"/>
          </p:nvPr>
        </p:nvSpPr>
        <p:spPr/>
        <p:txBody>
          <a:bodyPr>
            <a:normAutofit fontScale="77500" lnSpcReduction="20000"/>
          </a:bodyPr>
          <a:lstStyle/>
          <a:p>
            <a:r>
              <a:rPr lang="en-US" dirty="0" err="1"/>
              <a:t>Heidelbercement</a:t>
            </a:r>
            <a:r>
              <a:rPr lang="en-US" dirty="0"/>
              <a:t> has been supporting the Spring Alive </a:t>
            </a:r>
            <a:r>
              <a:rPr lang="en-US" dirty="0" err="1"/>
              <a:t>programme</a:t>
            </a:r>
            <a:r>
              <a:rPr lang="en-US" dirty="0"/>
              <a:t> in Georgia, which aims to inspire and educate children across Africa and Eurasia about the wonders of nature and bird migration. </a:t>
            </a:r>
            <a:r>
              <a:rPr lang="en-US" dirty="0" err="1"/>
              <a:t>SpringAlive</a:t>
            </a:r>
            <a:r>
              <a:rPr lang="en-US" dirty="0"/>
              <a:t> is a simple, international project. It’s core activity is creating real-time, interactive observation map.  With </a:t>
            </a:r>
            <a:r>
              <a:rPr lang="en-US" dirty="0" err="1"/>
              <a:t>SpringAlive</a:t>
            </a:r>
            <a:r>
              <a:rPr lang="en-US" dirty="0"/>
              <a:t>, SABUKO supports teachers, educators and children with education materials, ideas and contests.</a:t>
            </a:r>
          </a:p>
          <a:p>
            <a:endParaRPr lang="en-US" dirty="0"/>
          </a:p>
          <a:p>
            <a:r>
              <a:rPr lang="en-US" dirty="0"/>
              <a:t>In 2020 SABUKO carried out a two-day spring camp on one of the </a:t>
            </a:r>
            <a:r>
              <a:rPr lang="en-US" dirty="0" err="1"/>
              <a:t>HeidelbergCement</a:t>
            </a:r>
            <a:r>
              <a:rPr lang="en-US" dirty="0"/>
              <a:t> quarries with the company’s support. School children visited active and inactive quarries, learnt the differences among them, observed biodiversity  and discussed the restoration process. They experimented with soil, learnt how to differentiate different types of soil. The camp program ended with the excursion in Eagle Valley and observing vultures.</a:t>
            </a:r>
          </a:p>
        </p:txBody>
      </p:sp>
      <p:pic>
        <p:nvPicPr>
          <p:cNvPr id="5" name="Picture 4" descr="A group of people looking through binoculars&#10;&#10;Description automatically generated">
            <a:extLst>
              <a:ext uri="{FF2B5EF4-FFF2-40B4-BE49-F238E27FC236}">
                <a16:creationId xmlns:a16="http://schemas.microsoft.com/office/drawing/2014/main" id="{DFC741E8-6348-85F8-A0D8-6809897230F1}"/>
              </a:ext>
            </a:extLst>
          </p:cNvPr>
          <p:cNvPicPr>
            <a:picLocks noChangeAspect="1"/>
          </p:cNvPicPr>
          <p:nvPr/>
        </p:nvPicPr>
        <p:blipFill>
          <a:blip r:embed="rId2"/>
          <a:stretch>
            <a:fillRect/>
          </a:stretch>
        </p:blipFill>
        <p:spPr>
          <a:xfrm>
            <a:off x="955010" y="0"/>
            <a:ext cx="10529854" cy="7023329"/>
          </a:xfrm>
          <a:prstGeom prst="rect">
            <a:avLst/>
          </a:prstGeom>
        </p:spPr>
      </p:pic>
    </p:spTree>
    <p:extLst>
      <p:ext uri="{BB962C8B-B14F-4D97-AF65-F5344CB8AC3E}">
        <p14:creationId xmlns:p14="http://schemas.microsoft.com/office/powerpoint/2010/main" val="368954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52" name="Rectangle 27">
            <a:extLst>
              <a:ext uri="{FF2B5EF4-FFF2-40B4-BE49-F238E27FC236}">
                <a16:creationId xmlns:a16="http://schemas.microsoft.com/office/drawing/2014/main" id="{54961F17-D0E4-4576-8697-C062B28F3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9">
            <a:extLst>
              <a:ext uri="{FF2B5EF4-FFF2-40B4-BE49-F238E27FC236}">
                <a16:creationId xmlns:a16="http://schemas.microsoft.com/office/drawing/2014/main" id="{02DF1AEC-0327-4A10-AED3-E227ACAEBC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4" name="Picture 31">
            <a:extLst>
              <a:ext uri="{FF2B5EF4-FFF2-40B4-BE49-F238E27FC236}">
                <a16:creationId xmlns:a16="http://schemas.microsoft.com/office/drawing/2014/main" id="{C839742D-6F41-4E7D-9C32-1D9825B40F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5" name="Rectangle 33">
            <a:extLst>
              <a:ext uri="{FF2B5EF4-FFF2-40B4-BE49-F238E27FC236}">
                <a16:creationId xmlns:a16="http://schemas.microsoft.com/office/drawing/2014/main" id="{5F3ADA23-8B3C-4029-923E-81303CBEA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35">
            <a:extLst>
              <a:ext uri="{FF2B5EF4-FFF2-40B4-BE49-F238E27FC236}">
                <a16:creationId xmlns:a16="http://schemas.microsoft.com/office/drawing/2014/main" id="{39EAE543-FFF6-43C7-AD71-A9856C6E7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C4492-B7F1-4165-B59B-CF9E05EC88C7}"/>
              </a:ext>
            </a:extLst>
          </p:cNvPr>
          <p:cNvSpPr>
            <a:spLocks noGrp="1"/>
          </p:cNvSpPr>
          <p:nvPr>
            <p:ph type="title"/>
          </p:nvPr>
        </p:nvSpPr>
        <p:spPr>
          <a:xfrm>
            <a:off x="7548117" y="808056"/>
            <a:ext cx="3024722" cy="1249344"/>
          </a:xfrm>
        </p:spPr>
        <p:txBody>
          <a:bodyPr>
            <a:normAutofit/>
          </a:bodyPr>
          <a:lstStyle/>
          <a:p>
            <a:pPr algn="ctr"/>
            <a:r>
              <a:rPr lang="en-US" sz="3600" dirty="0"/>
              <a:t>Thank you</a:t>
            </a:r>
          </a:p>
        </p:txBody>
      </p:sp>
      <p:pic>
        <p:nvPicPr>
          <p:cNvPr id="7" name="Picture 6" descr="Many question marks on black background">
            <a:extLst>
              <a:ext uri="{FF2B5EF4-FFF2-40B4-BE49-F238E27FC236}">
                <a16:creationId xmlns:a16="http://schemas.microsoft.com/office/drawing/2014/main" id="{00348D43-F727-A92E-07D1-85D1FE792036}"/>
              </a:ext>
            </a:extLst>
          </p:cNvPr>
          <p:cNvPicPr>
            <a:picLocks noChangeAspect="1"/>
          </p:cNvPicPr>
          <p:nvPr/>
        </p:nvPicPr>
        <p:blipFill rotWithShape="1">
          <a:blip r:embed="rId5"/>
          <a:srcRect l="50457" r="2" b="2"/>
          <a:stretch/>
        </p:blipFill>
        <p:spPr>
          <a:xfrm>
            <a:off x="1005401" y="227"/>
            <a:ext cx="5569814" cy="6858000"/>
          </a:xfrm>
          <a:prstGeom prst="rect">
            <a:avLst/>
          </a:prstGeom>
          <a:ln w="12700">
            <a:solidFill>
              <a:schemeClr val="tx1"/>
            </a:solidFill>
          </a:ln>
        </p:spPr>
      </p:pic>
      <p:sp>
        <p:nvSpPr>
          <p:cNvPr id="57" name="Rectangle 37">
            <a:extLst>
              <a:ext uri="{FF2B5EF4-FFF2-40B4-BE49-F238E27FC236}">
                <a16:creationId xmlns:a16="http://schemas.microsoft.com/office/drawing/2014/main" id="{8D7E355E-8304-4C50-B384-7DAC68D87C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014812-2B42-C9B8-30C5-28609E314D66}"/>
              </a:ext>
            </a:extLst>
          </p:cNvPr>
          <p:cNvSpPr>
            <a:spLocks noGrp="1"/>
          </p:cNvSpPr>
          <p:nvPr>
            <p:ph idx="1"/>
          </p:nvPr>
        </p:nvSpPr>
        <p:spPr>
          <a:xfrm>
            <a:off x="7560104" y="2200275"/>
            <a:ext cx="3012735" cy="3849669"/>
          </a:xfrm>
        </p:spPr>
        <p:txBody>
          <a:bodyPr>
            <a:normAutofit/>
          </a:bodyPr>
          <a:lstStyle/>
          <a:p>
            <a:pPr marL="0" indent="0" algn="ctr">
              <a:buNone/>
            </a:pPr>
            <a:r>
              <a:rPr lang="en-US" sz="2400" dirty="0"/>
              <a:t>Questions?</a:t>
            </a:r>
          </a:p>
        </p:txBody>
      </p:sp>
      <p:sp>
        <p:nvSpPr>
          <p:cNvPr id="58" name="Rectangle 39">
            <a:extLst>
              <a:ext uri="{FF2B5EF4-FFF2-40B4-BE49-F238E27FC236}">
                <a16:creationId xmlns:a16="http://schemas.microsoft.com/office/drawing/2014/main" id="{0178E784-3C81-4963-ACD9-58EF41CE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D0D9BFB-CB8C-B79A-E27F-4E7CBA7DF6F5}"/>
              </a:ext>
            </a:extLst>
          </p:cNvPr>
          <p:cNvSpPr txBox="1"/>
          <p:nvPr/>
        </p:nvSpPr>
        <p:spPr>
          <a:xfrm>
            <a:off x="7077456" y="5907024"/>
            <a:ext cx="4107011" cy="369332"/>
          </a:xfrm>
          <a:prstGeom prst="rect">
            <a:avLst/>
          </a:prstGeom>
          <a:noFill/>
        </p:spPr>
        <p:txBody>
          <a:bodyPr wrap="square" rtlCol="0">
            <a:spAutoFit/>
          </a:bodyPr>
          <a:lstStyle/>
          <a:p>
            <a:pPr algn="ctr"/>
            <a:r>
              <a:rPr lang="en-US" dirty="0" err="1"/>
              <a:t>Khatia.basilashvili@gmail.com</a:t>
            </a:r>
            <a:endParaRPr lang="en-US" dirty="0"/>
          </a:p>
        </p:txBody>
      </p:sp>
    </p:spTree>
    <p:extLst>
      <p:ext uri="{BB962C8B-B14F-4D97-AF65-F5344CB8AC3E}">
        <p14:creationId xmlns:p14="http://schemas.microsoft.com/office/powerpoint/2010/main" val="37360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8">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0">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12">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14">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6">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TextBox 18">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30" name="Rectangle 20">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2">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42" name="Freeform: Shape 24">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26">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46" name="Rectangle 28">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Freeform: Shape 30">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Oval 32">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65EFC-013A-565D-BEE2-1A2914FEFB11}"/>
              </a:ext>
            </a:extLst>
          </p:cNvPr>
          <p:cNvSpPr>
            <a:spLocks noGrp="1"/>
          </p:cNvSpPr>
          <p:nvPr>
            <p:ph type="title"/>
          </p:nvPr>
        </p:nvSpPr>
        <p:spPr>
          <a:xfrm>
            <a:off x="0" y="0"/>
            <a:ext cx="4614863" cy="1171575"/>
          </a:xfrm>
        </p:spPr>
        <p:txBody>
          <a:bodyPr vert="horz" lIns="91440" tIns="45720" rIns="91440" bIns="45720" rtlCol="0" anchor="t">
            <a:normAutofit/>
          </a:bodyPr>
          <a:lstStyle/>
          <a:p>
            <a:pPr algn="l"/>
            <a:r>
              <a:rPr lang="en-US" sz="6000" dirty="0"/>
              <a:t>Who am I</a:t>
            </a:r>
          </a:p>
        </p:txBody>
      </p:sp>
      <p:pic>
        <p:nvPicPr>
          <p:cNvPr id="54" name="Picture 53" descr="A picture containing outdoor, person, tree, clothing&#10;&#10;Description automatically generated">
            <a:extLst>
              <a:ext uri="{FF2B5EF4-FFF2-40B4-BE49-F238E27FC236}">
                <a16:creationId xmlns:a16="http://schemas.microsoft.com/office/drawing/2014/main" id="{87BF1D1A-2D6D-B8BD-E5B2-89B9E3BDAC58}"/>
              </a:ext>
            </a:extLst>
          </p:cNvPr>
          <p:cNvPicPr>
            <a:picLocks noChangeAspect="1"/>
          </p:cNvPicPr>
          <p:nvPr/>
        </p:nvPicPr>
        <p:blipFill>
          <a:blip r:embed="rId5"/>
          <a:stretch>
            <a:fillRect/>
          </a:stretch>
        </p:blipFill>
        <p:spPr>
          <a:xfrm>
            <a:off x="4338747" y="-10974"/>
            <a:ext cx="7851119" cy="6858000"/>
          </a:xfrm>
          <a:prstGeom prst="rect">
            <a:avLst/>
          </a:prstGeom>
        </p:spPr>
      </p:pic>
      <p:pic>
        <p:nvPicPr>
          <p:cNvPr id="58" name="Picture 57" descr="A person in a graduation gown&#10;&#10;Description automatically generated with medium confidence">
            <a:extLst>
              <a:ext uri="{FF2B5EF4-FFF2-40B4-BE49-F238E27FC236}">
                <a16:creationId xmlns:a16="http://schemas.microsoft.com/office/drawing/2014/main" id="{6C2D6672-3673-8208-6896-1C7D7645B437}"/>
              </a:ext>
            </a:extLst>
          </p:cNvPr>
          <p:cNvPicPr>
            <a:picLocks noChangeAspect="1"/>
          </p:cNvPicPr>
          <p:nvPr/>
        </p:nvPicPr>
        <p:blipFill>
          <a:blip r:embed="rId6"/>
          <a:stretch>
            <a:fillRect/>
          </a:stretch>
        </p:blipFill>
        <p:spPr>
          <a:xfrm>
            <a:off x="3959797" y="0"/>
            <a:ext cx="8230069" cy="6847026"/>
          </a:xfrm>
          <a:prstGeom prst="rect">
            <a:avLst/>
          </a:prstGeom>
        </p:spPr>
      </p:pic>
    </p:spTree>
    <p:extLst>
      <p:ext uri="{BB962C8B-B14F-4D97-AF65-F5344CB8AC3E}">
        <p14:creationId xmlns:p14="http://schemas.microsoft.com/office/powerpoint/2010/main" val="41713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and dry land">
            <a:extLst>
              <a:ext uri="{FF2B5EF4-FFF2-40B4-BE49-F238E27FC236}">
                <a16:creationId xmlns:a16="http://schemas.microsoft.com/office/drawing/2014/main" id="{98BD2B80-750C-8183-998B-12BC6A78A474}"/>
              </a:ext>
            </a:extLst>
          </p:cNvPr>
          <p:cNvPicPr>
            <a:picLocks noChangeAspect="1"/>
          </p:cNvPicPr>
          <p:nvPr/>
        </p:nvPicPr>
        <p:blipFill rotWithShape="1">
          <a:blip r:embed="rId2">
            <a:duotone>
              <a:schemeClr val="bg2">
                <a:shade val="45000"/>
                <a:satMod val="135000"/>
              </a:schemeClr>
              <a:prstClr val="white"/>
            </a:duotone>
            <a:alphaModFix amt="25000"/>
          </a:blip>
          <a:srcRect l="3161" r="10617" b="-1"/>
          <a:stretch/>
        </p:blipFill>
        <p:spPr>
          <a:xfrm>
            <a:off x="153" y="10"/>
            <a:ext cx="12191695" cy="6857990"/>
          </a:xfrm>
          <a:prstGeom prst="rect">
            <a:avLst/>
          </a:prstGeom>
        </p:spPr>
      </p:pic>
      <p:pic>
        <p:nvPicPr>
          <p:cNvPr id="13" name="Picture 12">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60848801-085E-B0CC-3A71-449904044610}"/>
              </a:ext>
            </a:extLst>
          </p:cNvPr>
          <p:cNvSpPr>
            <a:spLocks noGrp="1"/>
          </p:cNvSpPr>
          <p:nvPr>
            <p:ph type="title"/>
          </p:nvPr>
        </p:nvSpPr>
        <p:spPr>
          <a:xfrm>
            <a:off x="2611808" y="808056"/>
            <a:ext cx="7958331" cy="1077229"/>
          </a:xfrm>
        </p:spPr>
        <p:txBody>
          <a:bodyPr>
            <a:normAutofit/>
          </a:bodyPr>
          <a:lstStyle/>
          <a:p>
            <a:pPr algn="l"/>
            <a:r>
              <a:rPr lang="en-US" dirty="0"/>
              <a:t>Why Conservation matters</a:t>
            </a:r>
            <a:br>
              <a:rPr lang="en-US" dirty="0"/>
            </a:br>
            <a:r>
              <a:rPr lang="en-US" sz="1600" i="1" dirty="0"/>
              <a:t>And…what is this conservation</a:t>
            </a:r>
            <a:endParaRPr lang="en-US" i="1" dirty="0"/>
          </a:p>
        </p:txBody>
      </p:sp>
      <p:sp>
        <p:nvSpPr>
          <p:cNvPr id="15" name="Rectangle 14">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81142F-9F60-DE29-7907-13DA65B3194F}"/>
              </a:ext>
            </a:extLst>
          </p:cNvPr>
          <p:cNvSpPr>
            <a:spLocks noGrp="1"/>
          </p:cNvSpPr>
          <p:nvPr>
            <p:ph idx="1"/>
          </p:nvPr>
        </p:nvSpPr>
        <p:spPr>
          <a:xfrm>
            <a:off x="2610579" y="2052116"/>
            <a:ext cx="7959560" cy="3997828"/>
          </a:xfrm>
        </p:spPr>
        <p:txBody>
          <a:bodyPr>
            <a:normAutofit/>
          </a:bodyPr>
          <a:lstStyle/>
          <a:p>
            <a:r>
              <a:rPr lang="en-US" dirty="0"/>
              <a:t>It is maintaining the balance of ecosystems.</a:t>
            </a:r>
          </a:p>
          <a:p>
            <a:r>
              <a:rPr lang="en-US" dirty="0"/>
              <a:t>conservation is beneficial for our wellbeing such as preserving biodiversity, mitigating climate change, and providing ecosystem services, for example, agroecosystems, forest ecosystems, grassland ecosystems, and aquatic ecosystems.</a:t>
            </a:r>
          </a:p>
        </p:txBody>
      </p:sp>
    </p:spTree>
    <p:extLst>
      <p:ext uri="{BB962C8B-B14F-4D97-AF65-F5344CB8AC3E}">
        <p14:creationId xmlns:p14="http://schemas.microsoft.com/office/powerpoint/2010/main" val="4008579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4" descr="Flowing water">
            <a:extLst>
              <a:ext uri="{FF2B5EF4-FFF2-40B4-BE49-F238E27FC236}">
                <a16:creationId xmlns:a16="http://schemas.microsoft.com/office/drawing/2014/main" id="{B847A840-CE1A-9352-8B27-F6D8E0C09922}"/>
              </a:ext>
            </a:extLst>
          </p:cNvPr>
          <p:cNvPicPr>
            <a:picLocks noChangeAspect="1"/>
          </p:cNvPicPr>
          <p:nvPr/>
        </p:nvPicPr>
        <p:blipFill rotWithShape="1">
          <a:blip r:embed="rId3"/>
          <a:srcRect t="15728" r="-1" b="-1"/>
          <a:stretch/>
        </p:blipFill>
        <p:spPr>
          <a:xfrm>
            <a:off x="20" y="227"/>
            <a:ext cx="12191675" cy="6858000"/>
          </a:xfrm>
          <a:prstGeom prst="rect">
            <a:avLst/>
          </a:prstGeom>
        </p:spPr>
      </p:pic>
      <p:pic>
        <p:nvPicPr>
          <p:cNvPr id="33" name="Picture 10">
            <a:extLst>
              <a:ext uri="{FF2B5EF4-FFF2-40B4-BE49-F238E27FC236}">
                <a16:creationId xmlns:a16="http://schemas.microsoft.com/office/drawing/2014/main" id="{D445918B-6272-4727-A3FA-F23651AECA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4" name="Picture 12">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5" name="Rectangle 14">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6">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589207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99CE5-A632-21A1-E946-7EE1BF7F543D}"/>
              </a:ext>
            </a:extLst>
          </p:cNvPr>
          <p:cNvSpPr>
            <a:spLocks noGrp="1"/>
          </p:cNvSpPr>
          <p:nvPr>
            <p:ph type="title"/>
          </p:nvPr>
        </p:nvSpPr>
        <p:spPr>
          <a:xfrm>
            <a:off x="1926196" y="462816"/>
            <a:ext cx="4119672" cy="1077229"/>
          </a:xfrm>
        </p:spPr>
        <p:txBody>
          <a:bodyPr>
            <a:normAutofit/>
          </a:bodyPr>
          <a:lstStyle/>
          <a:p>
            <a:pPr algn="l"/>
            <a:r>
              <a:rPr lang="en-US" dirty="0"/>
              <a:t>Biodiversity In Georgia</a:t>
            </a:r>
          </a:p>
        </p:txBody>
      </p:sp>
      <p:sp>
        <p:nvSpPr>
          <p:cNvPr id="3" name="Content Placeholder 2">
            <a:extLst>
              <a:ext uri="{FF2B5EF4-FFF2-40B4-BE49-F238E27FC236}">
                <a16:creationId xmlns:a16="http://schemas.microsoft.com/office/drawing/2014/main" id="{A823E487-9B93-136A-36BA-7A10F337CE77}"/>
              </a:ext>
            </a:extLst>
          </p:cNvPr>
          <p:cNvSpPr>
            <a:spLocks noGrp="1"/>
          </p:cNvSpPr>
          <p:nvPr>
            <p:ph idx="1"/>
          </p:nvPr>
        </p:nvSpPr>
        <p:spPr>
          <a:xfrm>
            <a:off x="1974739" y="1540045"/>
            <a:ext cx="4119672" cy="4509899"/>
          </a:xfrm>
        </p:spPr>
        <p:txBody>
          <a:bodyPr>
            <a:normAutofit/>
          </a:bodyPr>
          <a:lstStyle/>
          <a:p>
            <a:pPr>
              <a:lnSpc>
                <a:spcPct val="110000"/>
              </a:lnSpc>
            </a:pPr>
            <a:r>
              <a:rPr lang="en-US" sz="1700" kern="100" dirty="0">
                <a:effectLst/>
                <a:latin typeface="Sylfaen" pitchFamily="18" charset="0"/>
                <a:ea typeface="NSimSun" panose="02010609030101010101" pitchFamily="49" charset="-122"/>
                <a:cs typeface="Lucida Sans" panose="020B0602030504020204" pitchFamily="34" charset="77"/>
              </a:rPr>
              <a:t>The Caucasus is recognized as one of the 36 biodiversity hot spots by the Critical Ecosystem Partnership Fund. The region's geophysical and climatic characteristics result in a wide range of habitats within a relatively small area.</a:t>
            </a:r>
            <a:endParaRPr lang="en-US" sz="1700" kern="100" dirty="0">
              <a:effectLst/>
              <a:latin typeface="Liberation Serif"/>
              <a:ea typeface="NSimSun" panose="02010609030101010101" pitchFamily="49" charset="-122"/>
              <a:cs typeface="Lucida Sans" panose="020B0602030504020204" pitchFamily="34" charset="77"/>
            </a:endParaRPr>
          </a:p>
          <a:p>
            <a:pPr>
              <a:lnSpc>
                <a:spcPct val="110000"/>
              </a:lnSpc>
            </a:pPr>
            <a:r>
              <a:rPr lang="en-US" sz="1700" dirty="0">
                <a:effectLst/>
                <a:latin typeface="Sylfaen" pitchFamily="18" charset="0"/>
                <a:ea typeface="NSimSun" panose="02010609030101010101" pitchFamily="49" charset="-122"/>
                <a:cs typeface="Lucida Sans" panose="020B0602030504020204" pitchFamily="34" charset="77"/>
              </a:rPr>
              <a:t>Georgia encompasses a significant portion of the Caucasian Eco-region and serves as a refuge for unique wild communities, consisting of relict, endemic, and rare specimens of flora, and fauna.</a:t>
            </a:r>
            <a:endParaRPr lang="en-US" sz="1700" dirty="0"/>
          </a:p>
        </p:txBody>
      </p:sp>
      <p:sp>
        <p:nvSpPr>
          <p:cNvPr id="21" name="Rectangle 20">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61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sky, nature, highland&#10;&#10;Description automatically generated">
            <a:extLst>
              <a:ext uri="{FF2B5EF4-FFF2-40B4-BE49-F238E27FC236}">
                <a16:creationId xmlns:a16="http://schemas.microsoft.com/office/drawing/2014/main" id="{AECCFD56-D344-EDD5-8D76-8AC9B49AF4E4}"/>
              </a:ext>
            </a:extLst>
          </p:cNvPr>
          <p:cNvPicPr>
            <a:picLocks noChangeAspect="1"/>
          </p:cNvPicPr>
          <p:nvPr/>
        </p:nvPicPr>
        <p:blipFill>
          <a:blip r:embed="rId6"/>
          <a:stretch>
            <a:fillRect/>
          </a:stretch>
        </p:blipFill>
        <p:spPr>
          <a:xfrm>
            <a:off x="0" y="-2718"/>
            <a:ext cx="12192000" cy="8120061"/>
          </a:xfrm>
          <a:prstGeom prst="rect">
            <a:avLst/>
          </a:prstGeom>
        </p:spPr>
      </p:pic>
      <p:pic>
        <p:nvPicPr>
          <p:cNvPr id="8" name="Picture 7" descr="A picture containing mountain, outdoor, sky, mountain range&#10;&#10;Description automatically generated">
            <a:extLst>
              <a:ext uri="{FF2B5EF4-FFF2-40B4-BE49-F238E27FC236}">
                <a16:creationId xmlns:a16="http://schemas.microsoft.com/office/drawing/2014/main" id="{F8022941-0724-7061-AC20-A1E624D5DB44}"/>
              </a:ext>
            </a:extLst>
          </p:cNvPr>
          <p:cNvPicPr>
            <a:picLocks noChangeAspect="1"/>
          </p:cNvPicPr>
          <p:nvPr/>
        </p:nvPicPr>
        <p:blipFill>
          <a:blip r:embed="rId7"/>
          <a:stretch>
            <a:fillRect/>
          </a:stretch>
        </p:blipFill>
        <p:spPr>
          <a:xfrm>
            <a:off x="-2133" y="2950"/>
            <a:ext cx="12317958" cy="9238469"/>
          </a:xfrm>
          <a:prstGeom prst="rect">
            <a:avLst/>
          </a:prstGeom>
        </p:spPr>
      </p:pic>
      <p:pic>
        <p:nvPicPr>
          <p:cNvPr id="12" name="Picture 11" descr="A group of deer in a field&#10;&#10;Description automatically generated with medium confidence">
            <a:extLst>
              <a:ext uri="{FF2B5EF4-FFF2-40B4-BE49-F238E27FC236}">
                <a16:creationId xmlns:a16="http://schemas.microsoft.com/office/drawing/2014/main" id="{F5BF0FFC-3CB1-95F8-EF7B-9BE28C015FD2}"/>
              </a:ext>
            </a:extLst>
          </p:cNvPr>
          <p:cNvPicPr>
            <a:picLocks noChangeAspect="1"/>
          </p:cNvPicPr>
          <p:nvPr/>
        </p:nvPicPr>
        <p:blipFill>
          <a:blip r:embed="rId8"/>
          <a:stretch>
            <a:fillRect/>
          </a:stretch>
        </p:blipFill>
        <p:spPr>
          <a:xfrm>
            <a:off x="2133" y="2717"/>
            <a:ext cx="12313692" cy="9752443"/>
          </a:xfrm>
          <a:prstGeom prst="rect">
            <a:avLst/>
          </a:prstGeom>
        </p:spPr>
      </p:pic>
      <p:pic>
        <p:nvPicPr>
          <p:cNvPr id="16" name="Picture 15" descr="A picture containing nature, outdoor, cloud, sky&#10;&#10;Description automatically generated">
            <a:extLst>
              <a:ext uri="{FF2B5EF4-FFF2-40B4-BE49-F238E27FC236}">
                <a16:creationId xmlns:a16="http://schemas.microsoft.com/office/drawing/2014/main" id="{2F7693A2-BDCC-C5CD-9394-B3746D22738B}"/>
              </a:ext>
            </a:extLst>
          </p:cNvPr>
          <p:cNvPicPr>
            <a:picLocks noChangeAspect="1"/>
          </p:cNvPicPr>
          <p:nvPr/>
        </p:nvPicPr>
        <p:blipFill>
          <a:blip r:embed="rId9"/>
          <a:stretch>
            <a:fillRect/>
          </a:stretch>
        </p:blipFill>
        <p:spPr>
          <a:xfrm>
            <a:off x="2132" y="2950"/>
            <a:ext cx="12313692" cy="9235269"/>
          </a:xfrm>
          <a:prstGeom prst="rect">
            <a:avLst/>
          </a:prstGeom>
        </p:spPr>
      </p:pic>
      <p:pic>
        <p:nvPicPr>
          <p:cNvPr id="27" name="Picture 26" descr="A picture containing outdoor, mountain, mammal, grass&#10;&#10;Description automatically generated">
            <a:extLst>
              <a:ext uri="{FF2B5EF4-FFF2-40B4-BE49-F238E27FC236}">
                <a16:creationId xmlns:a16="http://schemas.microsoft.com/office/drawing/2014/main" id="{666A56BD-7DD2-E83D-6492-2500F35B3E87}"/>
              </a:ext>
            </a:extLst>
          </p:cNvPr>
          <p:cNvPicPr>
            <a:picLocks noChangeAspect="1"/>
          </p:cNvPicPr>
          <p:nvPr/>
        </p:nvPicPr>
        <p:blipFill>
          <a:blip r:embed="rId10"/>
          <a:stretch>
            <a:fillRect/>
          </a:stretch>
        </p:blipFill>
        <p:spPr>
          <a:xfrm>
            <a:off x="2130" y="10724"/>
            <a:ext cx="12313691" cy="9227058"/>
          </a:xfrm>
          <a:prstGeom prst="rect">
            <a:avLst/>
          </a:prstGeom>
        </p:spPr>
      </p:pic>
      <p:pic>
        <p:nvPicPr>
          <p:cNvPr id="39" name="Picture 38" descr="A picture containing outdoor, snow, mountain, glacial landform&#10;&#10;Description automatically generated">
            <a:extLst>
              <a:ext uri="{FF2B5EF4-FFF2-40B4-BE49-F238E27FC236}">
                <a16:creationId xmlns:a16="http://schemas.microsoft.com/office/drawing/2014/main" id="{16E921E2-20C2-28D0-15BD-9D2C42D66D0B}"/>
              </a:ext>
            </a:extLst>
          </p:cNvPr>
          <p:cNvPicPr>
            <a:picLocks noChangeAspect="1"/>
          </p:cNvPicPr>
          <p:nvPr/>
        </p:nvPicPr>
        <p:blipFill>
          <a:blip r:embed="rId11"/>
          <a:stretch>
            <a:fillRect/>
          </a:stretch>
        </p:blipFill>
        <p:spPr>
          <a:xfrm>
            <a:off x="-4267" y="0"/>
            <a:ext cx="12320087" cy="9182570"/>
          </a:xfrm>
          <a:prstGeom prst="rect">
            <a:avLst/>
          </a:prstGeom>
        </p:spPr>
      </p:pic>
      <p:pic>
        <p:nvPicPr>
          <p:cNvPr id="41" name="Picture 40" descr="A picture containing outdoor, natural landscape, sky, riparian forest&#10;&#10;Description automatically generated">
            <a:extLst>
              <a:ext uri="{FF2B5EF4-FFF2-40B4-BE49-F238E27FC236}">
                <a16:creationId xmlns:a16="http://schemas.microsoft.com/office/drawing/2014/main" id="{994D2F2D-8F0F-9743-93CF-6967715C6A54}"/>
              </a:ext>
            </a:extLst>
          </p:cNvPr>
          <p:cNvPicPr>
            <a:picLocks noChangeAspect="1"/>
          </p:cNvPicPr>
          <p:nvPr/>
        </p:nvPicPr>
        <p:blipFill>
          <a:blip r:embed="rId12"/>
          <a:stretch>
            <a:fillRect/>
          </a:stretch>
        </p:blipFill>
        <p:spPr>
          <a:xfrm>
            <a:off x="-6668" y="7087"/>
            <a:ext cx="12422506" cy="9316880"/>
          </a:xfrm>
          <a:prstGeom prst="rect">
            <a:avLst/>
          </a:prstGeom>
        </p:spPr>
      </p:pic>
      <p:pic>
        <p:nvPicPr>
          <p:cNvPr id="43" name="Picture 42" descr="A dolphin jumping out of the water&#10;&#10;Description automatically generated">
            <a:extLst>
              <a:ext uri="{FF2B5EF4-FFF2-40B4-BE49-F238E27FC236}">
                <a16:creationId xmlns:a16="http://schemas.microsoft.com/office/drawing/2014/main" id="{B6964D20-2D29-870A-F635-8D768A7D8709}"/>
              </a:ext>
            </a:extLst>
          </p:cNvPr>
          <p:cNvPicPr>
            <a:picLocks noChangeAspect="1"/>
          </p:cNvPicPr>
          <p:nvPr/>
        </p:nvPicPr>
        <p:blipFill>
          <a:blip r:embed="rId13"/>
          <a:stretch>
            <a:fillRect/>
          </a:stretch>
        </p:blipFill>
        <p:spPr>
          <a:xfrm>
            <a:off x="-6668" y="-6355"/>
            <a:ext cx="12422506" cy="9857990"/>
          </a:xfrm>
          <a:prstGeom prst="rect">
            <a:avLst/>
          </a:prstGeom>
        </p:spPr>
      </p:pic>
      <p:pic>
        <p:nvPicPr>
          <p:cNvPr id="45" name="Picture 44" descr="A wild cat in a field of flowers&#10;&#10;Description automatically generated with low confidence">
            <a:extLst>
              <a:ext uri="{FF2B5EF4-FFF2-40B4-BE49-F238E27FC236}">
                <a16:creationId xmlns:a16="http://schemas.microsoft.com/office/drawing/2014/main" id="{382102A2-6876-21AA-9478-367C6E2EF523}"/>
              </a:ext>
            </a:extLst>
          </p:cNvPr>
          <p:cNvPicPr>
            <a:picLocks noChangeAspect="1"/>
          </p:cNvPicPr>
          <p:nvPr/>
        </p:nvPicPr>
        <p:blipFill>
          <a:blip r:embed="rId14"/>
          <a:stretch>
            <a:fillRect/>
          </a:stretch>
        </p:blipFill>
        <p:spPr>
          <a:xfrm>
            <a:off x="-1" y="-9993"/>
            <a:ext cx="12558713" cy="8372475"/>
          </a:xfrm>
          <a:prstGeom prst="rect">
            <a:avLst/>
          </a:prstGeom>
        </p:spPr>
      </p:pic>
      <p:pic>
        <p:nvPicPr>
          <p:cNvPr id="49" name="Picture 48" descr="A picture containing outdoor, bird, beak, grass&#10;&#10;Description automatically generated">
            <a:extLst>
              <a:ext uri="{FF2B5EF4-FFF2-40B4-BE49-F238E27FC236}">
                <a16:creationId xmlns:a16="http://schemas.microsoft.com/office/drawing/2014/main" id="{212503F1-5370-DBB0-A791-8F531AB14A7B}"/>
              </a:ext>
            </a:extLst>
          </p:cNvPr>
          <p:cNvPicPr>
            <a:picLocks noChangeAspect="1"/>
          </p:cNvPicPr>
          <p:nvPr/>
        </p:nvPicPr>
        <p:blipFill>
          <a:blip r:embed="rId15"/>
          <a:stretch>
            <a:fillRect/>
          </a:stretch>
        </p:blipFill>
        <p:spPr>
          <a:xfrm>
            <a:off x="-6669" y="-13630"/>
            <a:ext cx="5943600" cy="4872396"/>
          </a:xfrm>
          <a:prstGeom prst="rect">
            <a:avLst/>
          </a:prstGeom>
        </p:spPr>
      </p:pic>
      <p:pic>
        <p:nvPicPr>
          <p:cNvPr id="51" name="Picture 50" descr="A bird standing on a rocky hill&#10;&#10;Description automatically generated with low confidence">
            <a:extLst>
              <a:ext uri="{FF2B5EF4-FFF2-40B4-BE49-F238E27FC236}">
                <a16:creationId xmlns:a16="http://schemas.microsoft.com/office/drawing/2014/main" id="{29ED0C96-6C95-A73C-3C9B-E8CBD12F62A2}"/>
              </a:ext>
            </a:extLst>
          </p:cNvPr>
          <p:cNvPicPr>
            <a:picLocks noChangeAspect="1"/>
          </p:cNvPicPr>
          <p:nvPr/>
        </p:nvPicPr>
        <p:blipFill>
          <a:blip r:embed="rId16"/>
          <a:stretch>
            <a:fillRect/>
          </a:stretch>
        </p:blipFill>
        <p:spPr>
          <a:xfrm>
            <a:off x="5936931" y="2717"/>
            <a:ext cx="7772400" cy="4872396"/>
          </a:xfrm>
          <a:prstGeom prst="rect">
            <a:avLst/>
          </a:prstGeom>
        </p:spPr>
      </p:pic>
      <p:pic>
        <p:nvPicPr>
          <p:cNvPr id="55" name="Picture 54" descr="A group of birds flying in the sky&#10;&#10;Description automatically generated with medium confidence">
            <a:extLst>
              <a:ext uri="{FF2B5EF4-FFF2-40B4-BE49-F238E27FC236}">
                <a16:creationId xmlns:a16="http://schemas.microsoft.com/office/drawing/2014/main" id="{BBC1108E-8114-0F02-DD7A-35FE4E8B67F3}"/>
              </a:ext>
            </a:extLst>
          </p:cNvPr>
          <p:cNvPicPr>
            <a:picLocks noChangeAspect="1"/>
          </p:cNvPicPr>
          <p:nvPr/>
        </p:nvPicPr>
        <p:blipFill>
          <a:blip r:embed="rId17"/>
          <a:stretch>
            <a:fillRect/>
          </a:stretch>
        </p:blipFill>
        <p:spPr>
          <a:xfrm>
            <a:off x="-6669" y="-10430"/>
            <a:ext cx="12774402" cy="7634700"/>
          </a:xfrm>
          <a:prstGeom prst="rect">
            <a:avLst/>
          </a:prstGeom>
        </p:spPr>
      </p:pic>
    </p:spTree>
    <p:extLst>
      <p:ext uri="{BB962C8B-B14F-4D97-AF65-F5344CB8AC3E}">
        <p14:creationId xmlns:p14="http://schemas.microsoft.com/office/powerpoint/2010/main" val="177576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3691-549B-C5CD-3A0C-FACB6431C8BC}"/>
              </a:ext>
            </a:extLst>
          </p:cNvPr>
          <p:cNvSpPr>
            <a:spLocks noGrp="1"/>
          </p:cNvSpPr>
          <p:nvPr>
            <p:ph type="title"/>
          </p:nvPr>
        </p:nvSpPr>
        <p:spPr/>
        <p:txBody>
          <a:bodyPr/>
          <a:lstStyle/>
          <a:p>
            <a:pPr algn="ctr"/>
            <a:r>
              <a:rPr lang="en-US" dirty="0"/>
              <a:t>Threats to Biodiversity</a:t>
            </a:r>
          </a:p>
        </p:txBody>
      </p:sp>
      <p:sp>
        <p:nvSpPr>
          <p:cNvPr id="3" name="Content Placeholder 2">
            <a:extLst>
              <a:ext uri="{FF2B5EF4-FFF2-40B4-BE49-F238E27FC236}">
                <a16:creationId xmlns:a16="http://schemas.microsoft.com/office/drawing/2014/main" id="{E65F825D-4FF7-C5F1-9703-3E5F051799B2}"/>
              </a:ext>
            </a:extLst>
          </p:cNvPr>
          <p:cNvSpPr>
            <a:spLocks noGrp="1"/>
          </p:cNvSpPr>
          <p:nvPr>
            <p:ph idx="1"/>
          </p:nvPr>
        </p:nvSpPr>
        <p:spPr>
          <a:xfrm>
            <a:off x="2773599" y="2052116"/>
            <a:ext cx="7796540" cy="4495440"/>
          </a:xfrm>
        </p:spPr>
        <p:txBody>
          <a:bodyPr>
            <a:normAutofit/>
          </a:bodyPr>
          <a:lstStyle/>
          <a:p>
            <a:pPr marL="0" indent="0" algn="ctr">
              <a:buNone/>
            </a:pPr>
            <a:r>
              <a:rPr lang="en-US" dirty="0"/>
              <a:t>Threats to Biodiversity are habitat loss, pollution, climate change, unsustainable resource extraction</a:t>
            </a:r>
          </a:p>
          <a:p>
            <a:pPr marL="0" indent="0">
              <a:buNone/>
            </a:pPr>
            <a:endParaRPr lang="en-US" dirty="0"/>
          </a:p>
          <a:p>
            <a:pPr marL="0" indent="0">
              <a:buNone/>
            </a:pPr>
            <a:endParaRPr lang="en-US" dirty="0"/>
          </a:p>
          <a:p>
            <a:pPr marL="0" indent="0" algn="ctr">
              <a:buNone/>
            </a:pPr>
            <a:r>
              <a:rPr lang="en-US" dirty="0"/>
              <a:t>And</a:t>
            </a:r>
          </a:p>
          <a:p>
            <a:pPr marL="0" indent="0">
              <a:buNone/>
            </a:pPr>
            <a:endParaRPr lang="en-US" dirty="0"/>
          </a:p>
          <a:p>
            <a:pPr marL="0" indent="0" algn="ctr">
              <a:buNone/>
            </a:pPr>
            <a:r>
              <a:rPr lang="en-US" sz="4000" dirty="0"/>
              <a:t>Poaching!</a:t>
            </a:r>
          </a:p>
        </p:txBody>
      </p:sp>
      <p:pic>
        <p:nvPicPr>
          <p:cNvPr id="5" name="Picture 4" descr="A house on top of a cliff&#10;&#10;Description automatically generated with medium confidence">
            <a:extLst>
              <a:ext uri="{FF2B5EF4-FFF2-40B4-BE49-F238E27FC236}">
                <a16:creationId xmlns:a16="http://schemas.microsoft.com/office/drawing/2014/main" id="{32FD285C-845D-F9A6-50B3-CF78A2BB511A}"/>
              </a:ext>
            </a:extLst>
          </p:cNvPr>
          <p:cNvPicPr>
            <a:picLocks noChangeAspect="1"/>
          </p:cNvPicPr>
          <p:nvPr/>
        </p:nvPicPr>
        <p:blipFill>
          <a:blip r:embed="rId2"/>
          <a:stretch>
            <a:fillRect/>
          </a:stretch>
        </p:blipFill>
        <p:spPr>
          <a:xfrm>
            <a:off x="-1" y="-1"/>
            <a:ext cx="13054747" cy="6838201"/>
          </a:xfrm>
          <a:prstGeom prst="rect">
            <a:avLst/>
          </a:prstGeom>
        </p:spPr>
      </p:pic>
      <p:pic>
        <p:nvPicPr>
          <p:cNvPr id="7" name="Picture 6" descr="A picture containing outdoor, ground, sky, mountain&#10;&#10;Description automatically generated">
            <a:extLst>
              <a:ext uri="{FF2B5EF4-FFF2-40B4-BE49-F238E27FC236}">
                <a16:creationId xmlns:a16="http://schemas.microsoft.com/office/drawing/2014/main" id="{2A08DEC3-3D98-D323-2718-3998D7A03ED7}"/>
              </a:ext>
            </a:extLst>
          </p:cNvPr>
          <p:cNvPicPr>
            <a:picLocks noChangeAspect="1"/>
          </p:cNvPicPr>
          <p:nvPr/>
        </p:nvPicPr>
        <p:blipFill>
          <a:blip r:embed="rId3"/>
          <a:stretch>
            <a:fillRect/>
          </a:stretch>
        </p:blipFill>
        <p:spPr>
          <a:xfrm>
            <a:off x="-1" y="-2"/>
            <a:ext cx="10570139" cy="7019233"/>
          </a:xfrm>
          <a:prstGeom prst="rect">
            <a:avLst/>
          </a:prstGeom>
        </p:spPr>
      </p:pic>
      <p:pic>
        <p:nvPicPr>
          <p:cNvPr id="9" name="Picture 8" descr="A bridge over a river&#10;&#10;Description automatically generated with medium confidence">
            <a:extLst>
              <a:ext uri="{FF2B5EF4-FFF2-40B4-BE49-F238E27FC236}">
                <a16:creationId xmlns:a16="http://schemas.microsoft.com/office/drawing/2014/main" id="{39BA4324-39F0-5194-AF2A-D4637981E40F}"/>
              </a:ext>
            </a:extLst>
          </p:cNvPr>
          <p:cNvPicPr>
            <a:picLocks noChangeAspect="1"/>
          </p:cNvPicPr>
          <p:nvPr/>
        </p:nvPicPr>
        <p:blipFill>
          <a:blip r:embed="rId4"/>
          <a:stretch>
            <a:fillRect/>
          </a:stretch>
        </p:blipFill>
        <p:spPr>
          <a:xfrm>
            <a:off x="27339" y="19800"/>
            <a:ext cx="12164661" cy="8078094"/>
          </a:xfrm>
          <a:prstGeom prst="rect">
            <a:avLst/>
          </a:prstGeom>
        </p:spPr>
      </p:pic>
      <p:pic>
        <p:nvPicPr>
          <p:cNvPr id="11" name="Picture 10" descr="A picture containing sky, outdoor, building, electrical supply&#10;&#10;Description automatically generated">
            <a:extLst>
              <a:ext uri="{FF2B5EF4-FFF2-40B4-BE49-F238E27FC236}">
                <a16:creationId xmlns:a16="http://schemas.microsoft.com/office/drawing/2014/main" id="{C97AB30C-D528-68F8-CB7E-1E2B2C2D7618}"/>
              </a:ext>
            </a:extLst>
          </p:cNvPr>
          <p:cNvPicPr>
            <a:picLocks noChangeAspect="1"/>
          </p:cNvPicPr>
          <p:nvPr/>
        </p:nvPicPr>
        <p:blipFill>
          <a:blip r:embed="rId5"/>
          <a:stretch>
            <a:fillRect/>
          </a:stretch>
        </p:blipFill>
        <p:spPr>
          <a:xfrm>
            <a:off x="-2" y="-19577"/>
            <a:ext cx="12440356" cy="7945305"/>
          </a:xfrm>
          <a:prstGeom prst="rect">
            <a:avLst/>
          </a:prstGeom>
        </p:spPr>
      </p:pic>
      <p:pic>
        <p:nvPicPr>
          <p:cNvPr id="13" name="Picture 12" descr="A picture containing ground, drought, dry lake, outdoor&#10;&#10;Description automatically generated">
            <a:extLst>
              <a:ext uri="{FF2B5EF4-FFF2-40B4-BE49-F238E27FC236}">
                <a16:creationId xmlns:a16="http://schemas.microsoft.com/office/drawing/2014/main" id="{2795FAC9-4395-B19E-668D-0AC3973CDDAA}"/>
              </a:ext>
            </a:extLst>
          </p:cNvPr>
          <p:cNvPicPr>
            <a:picLocks noChangeAspect="1"/>
          </p:cNvPicPr>
          <p:nvPr/>
        </p:nvPicPr>
        <p:blipFill>
          <a:blip r:embed="rId6"/>
          <a:stretch>
            <a:fillRect/>
          </a:stretch>
        </p:blipFill>
        <p:spPr>
          <a:xfrm>
            <a:off x="-3694934" y="-19579"/>
            <a:ext cx="16135288" cy="11333824"/>
          </a:xfrm>
          <a:prstGeom prst="rect">
            <a:avLst/>
          </a:prstGeom>
        </p:spPr>
      </p:pic>
      <p:pic>
        <p:nvPicPr>
          <p:cNvPr id="15" name="Picture 14" descr="A dirt field with trees and mountains in the background&#10;&#10;Description automatically generated with low confidence">
            <a:extLst>
              <a:ext uri="{FF2B5EF4-FFF2-40B4-BE49-F238E27FC236}">
                <a16:creationId xmlns:a16="http://schemas.microsoft.com/office/drawing/2014/main" id="{C0BE35FB-24BD-D174-CAB0-661546518A24}"/>
              </a:ext>
            </a:extLst>
          </p:cNvPr>
          <p:cNvPicPr>
            <a:picLocks noChangeAspect="1"/>
          </p:cNvPicPr>
          <p:nvPr/>
        </p:nvPicPr>
        <p:blipFill>
          <a:blip r:embed="rId7"/>
          <a:stretch>
            <a:fillRect/>
          </a:stretch>
        </p:blipFill>
        <p:spPr>
          <a:xfrm>
            <a:off x="-3718795" y="-19579"/>
            <a:ext cx="14288933" cy="9852897"/>
          </a:xfrm>
          <a:prstGeom prst="rect">
            <a:avLst/>
          </a:prstGeom>
        </p:spPr>
      </p:pic>
      <p:pic>
        <p:nvPicPr>
          <p:cNvPr id="19" name="Picture 18" descr="A picture containing outdoor, grass, plant, nature&#10;&#10;Description automatically generated">
            <a:extLst>
              <a:ext uri="{FF2B5EF4-FFF2-40B4-BE49-F238E27FC236}">
                <a16:creationId xmlns:a16="http://schemas.microsoft.com/office/drawing/2014/main" id="{089BB6E0-6BB0-6ACB-E58C-3EDC8A50EE6B}"/>
              </a:ext>
            </a:extLst>
          </p:cNvPr>
          <p:cNvPicPr>
            <a:picLocks noChangeAspect="1"/>
          </p:cNvPicPr>
          <p:nvPr/>
        </p:nvPicPr>
        <p:blipFill>
          <a:blip r:embed="rId8"/>
          <a:stretch>
            <a:fillRect/>
          </a:stretch>
        </p:blipFill>
        <p:spPr>
          <a:xfrm>
            <a:off x="-1870218" y="-19802"/>
            <a:ext cx="5923821" cy="5176539"/>
          </a:xfrm>
          <a:prstGeom prst="rect">
            <a:avLst/>
          </a:prstGeom>
        </p:spPr>
      </p:pic>
      <p:pic>
        <p:nvPicPr>
          <p:cNvPr id="21" name="Picture 20" descr="A picture containing outdoor, grass, tree, field&#10;&#10;Description automatically generated">
            <a:extLst>
              <a:ext uri="{FF2B5EF4-FFF2-40B4-BE49-F238E27FC236}">
                <a16:creationId xmlns:a16="http://schemas.microsoft.com/office/drawing/2014/main" id="{7EC08AA9-4753-21CE-2D40-E35E0E2FEA53}"/>
              </a:ext>
            </a:extLst>
          </p:cNvPr>
          <p:cNvPicPr>
            <a:picLocks noChangeAspect="1"/>
          </p:cNvPicPr>
          <p:nvPr/>
        </p:nvPicPr>
        <p:blipFill>
          <a:blip r:embed="rId9"/>
          <a:stretch>
            <a:fillRect/>
          </a:stretch>
        </p:blipFill>
        <p:spPr>
          <a:xfrm>
            <a:off x="5435599" y="-58984"/>
            <a:ext cx="5300003" cy="5236556"/>
          </a:xfrm>
          <a:prstGeom prst="rect">
            <a:avLst/>
          </a:prstGeom>
        </p:spPr>
      </p:pic>
      <p:pic>
        <p:nvPicPr>
          <p:cNvPr id="23" name="Picture 22" descr="A person in a mask holding a bird&#10;&#10;Description automatically generated with low confidence">
            <a:extLst>
              <a:ext uri="{FF2B5EF4-FFF2-40B4-BE49-F238E27FC236}">
                <a16:creationId xmlns:a16="http://schemas.microsoft.com/office/drawing/2014/main" id="{AE1400FF-9995-0C6D-6E7B-02C3B00ED48D}"/>
              </a:ext>
            </a:extLst>
          </p:cNvPr>
          <p:cNvPicPr>
            <a:picLocks noChangeAspect="1"/>
          </p:cNvPicPr>
          <p:nvPr/>
        </p:nvPicPr>
        <p:blipFill>
          <a:blip r:embed="rId10"/>
          <a:stretch>
            <a:fillRect/>
          </a:stretch>
        </p:blipFill>
        <p:spPr>
          <a:xfrm>
            <a:off x="3554845" y="-58984"/>
            <a:ext cx="3860800" cy="5181600"/>
          </a:xfrm>
          <a:prstGeom prst="rect">
            <a:avLst/>
          </a:prstGeom>
        </p:spPr>
      </p:pic>
    </p:spTree>
    <p:extLst>
      <p:ext uri="{BB962C8B-B14F-4D97-AF65-F5344CB8AC3E}">
        <p14:creationId xmlns:p14="http://schemas.microsoft.com/office/powerpoint/2010/main" val="345131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281A92-07E7-C143-8EE5-BE1893E92D71}"/>
              </a:ext>
            </a:extLst>
          </p:cNvPr>
          <p:cNvSpPr>
            <a:spLocks noGrp="1"/>
          </p:cNvSpPr>
          <p:nvPr>
            <p:ph type="title"/>
          </p:nvPr>
        </p:nvSpPr>
        <p:spPr>
          <a:xfrm>
            <a:off x="1974738" y="808056"/>
            <a:ext cx="4986954" cy="1077229"/>
          </a:xfrm>
        </p:spPr>
        <p:txBody>
          <a:bodyPr>
            <a:normAutofit/>
          </a:bodyPr>
          <a:lstStyle/>
          <a:p>
            <a:pPr algn="l"/>
            <a:r>
              <a:rPr lang="en-US"/>
              <a:t>Conservation Strategies</a:t>
            </a:r>
          </a:p>
        </p:txBody>
      </p:sp>
      <p:sp>
        <p:nvSpPr>
          <p:cNvPr id="3" name="Content Placeholder 2">
            <a:extLst>
              <a:ext uri="{FF2B5EF4-FFF2-40B4-BE49-F238E27FC236}">
                <a16:creationId xmlns:a16="http://schemas.microsoft.com/office/drawing/2014/main" id="{38212340-C355-DB3D-AF36-5AD19D2D559B}"/>
              </a:ext>
            </a:extLst>
          </p:cNvPr>
          <p:cNvSpPr>
            <a:spLocks noGrp="1"/>
          </p:cNvSpPr>
          <p:nvPr>
            <p:ph idx="1"/>
          </p:nvPr>
        </p:nvSpPr>
        <p:spPr>
          <a:xfrm>
            <a:off x="1974739" y="1280160"/>
            <a:ext cx="4901548" cy="5431536"/>
          </a:xfrm>
        </p:spPr>
        <p:txBody>
          <a:bodyPr>
            <a:normAutofit/>
          </a:bodyPr>
          <a:lstStyle/>
          <a:p>
            <a:pPr>
              <a:lnSpc>
                <a:spcPct val="110000"/>
              </a:lnSpc>
            </a:pPr>
            <a:endParaRPr lang="en-US" sz="1300" dirty="0"/>
          </a:p>
          <a:p>
            <a:pPr>
              <a:lnSpc>
                <a:spcPct val="110000"/>
              </a:lnSpc>
            </a:pPr>
            <a:r>
              <a:rPr lang="en-US" sz="1300" dirty="0"/>
              <a:t>Legislation and Policy: The government of Georgia has established laws and regulations to protect its natural resources. The Law on Environmental Protection and the Law on Biodiversity Conservation are key legal frameworks</a:t>
            </a:r>
          </a:p>
          <a:p>
            <a:pPr>
              <a:lnSpc>
                <a:spcPct val="110000"/>
              </a:lnSpc>
            </a:pPr>
            <a:r>
              <a:rPr lang="en-US" sz="1300" dirty="0"/>
              <a:t>Protected Areas: Georgia has a network of protected areas, including national parks, nature reserves, and strict nature reserves.</a:t>
            </a:r>
          </a:p>
          <a:p>
            <a:pPr>
              <a:lnSpc>
                <a:spcPct val="110000"/>
              </a:lnSpc>
            </a:pPr>
            <a:r>
              <a:rPr lang="en-US" sz="1300" dirty="0"/>
              <a:t>International Cooperation: Georgia collaborates with international organizations, such as the United Nations Development </a:t>
            </a:r>
            <a:r>
              <a:rPr lang="en-US" sz="1300" dirty="0" err="1"/>
              <a:t>Programme</a:t>
            </a:r>
            <a:r>
              <a:rPr lang="en-US" sz="1300" dirty="0"/>
              <a:t> (UNDP) and the European Union, to implement nature conservation projects, share expertise, and access funding for conservation initiatives.</a:t>
            </a:r>
          </a:p>
          <a:p>
            <a:pPr marL="0" indent="0">
              <a:lnSpc>
                <a:spcPct val="110000"/>
              </a:lnSpc>
              <a:buNone/>
            </a:pPr>
            <a:endParaRPr lang="en-US" sz="1300" dirty="0"/>
          </a:p>
          <a:p>
            <a:pPr marL="0" indent="0">
              <a:lnSpc>
                <a:spcPct val="110000"/>
              </a:lnSpc>
              <a:buNone/>
            </a:pPr>
            <a:r>
              <a:rPr lang="en-US" sz="1300" dirty="0"/>
              <a:t>But again, the problem is law enforcement...</a:t>
            </a:r>
          </a:p>
          <a:p>
            <a:pPr marL="0" indent="0">
              <a:lnSpc>
                <a:spcPct val="110000"/>
              </a:lnSpc>
              <a:buNone/>
            </a:pPr>
            <a:endParaRPr lang="en-US" sz="1300" dirty="0"/>
          </a:p>
        </p:txBody>
      </p:sp>
      <p:sp>
        <p:nvSpPr>
          <p:cNvPr id="24" name="Rectangle 16">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descr="Aerial photo of the river flowing through the forest">
            <a:extLst>
              <a:ext uri="{FF2B5EF4-FFF2-40B4-BE49-F238E27FC236}">
                <a16:creationId xmlns:a16="http://schemas.microsoft.com/office/drawing/2014/main" id="{0E7620E0-27E2-808D-E02C-881C0374749C}"/>
              </a:ext>
            </a:extLst>
          </p:cNvPr>
          <p:cNvPicPr>
            <a:picLocks noChangeAspect="1"/>
          </p:cNvPicPr>
          <p:nvPr/>
        </p:nvPicPr>
        <p:blipFill rotWithShape="1">
          <a:blip r:embed="rId3"/>
          <a:srcRect l="35317" r="13753"/>
          <a:stretch/>
        </p:blipFill>
        <p:spPr>
          <a:xfrm>
            <a:off x="7534656" y="227"/>
            <a:ext cx="4657039" cy="6858000"/>
          </a:xfrm>
          <a:prstGeom prst="rect">
            <a:avLst/>
          </a:prstGeom>
        </p:spPr>
      </p:pic>
      <p:pic>
        <p:nvPicPr>
          <p:cNvPr id="19" name="Picture 18">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Tree>
    <p:extLst>
      <p:ext uri="{BB962C8B-B14F-4D97-AF65-F5344CB8AC3E}">
        <p14:creationId xmlns:p14="http://schemas.microsoft.com/office/powerpoint/2010/main" val="1450948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4BDC-1AB2-E5CD-A115-87E6415FD44B}"/>
              </a:ext>
            </a:extLst>
          </p:cNvPr>
          <p:cNvSpPr>
            <a:spLocks noGrp="1"/>
          </p:cNvSpPr>
          <p:nvPr>
            <p:ph type="title"/>
          </p:nvPr>
        </p:nvSpPr>
        <p:spPr/>
        <p:txBody>
          <a:bodyPr/>
          <a:lstStyle/>
          <a:p>
            <a:pPr algn="ctr"/>
            <a:r>
              <a:rPr lang="en-US" dirty="0"/>
              <a:t>Role of Government</a:t>
            </a:r>
            <a:br>
              <a:rPr lang="en-US" dirty="0"/>
            </a:br>
            <a:r>
              <a:rPr lang="en-US" sz="2000" dirty="0"/>
              <a:t>What are they doing?</a:t>
            </a:r>
            <a:endParaRPr lang="en-US" dirty="0"/>
          </a:p>
        </p:txBody>
      </p:sp>
      <p:sp>
        <p:nvSpPr>
          <p:cNvPr id="3" name="Content Placeholder 2">
            <a:extLst>
              <a:ext uri="{FF2B5EF4-FFF2-40B4-BE49-F238E27FC236}">
                <a16:creationId xmlns:a16="http://schemas.microsoft.com/office/drawing/2014/main" id="{73F38024-EEAB-75FE-642C-7291EF632BE9}"/>
              </a:ext>
            </a:extLst>
          </p:cNvPr>
          <p:cNvSpPr>
            <a:spLocks noGrp="1"/>
          </p:cNvSpPr>
          <p:nvPr>
            <p:ph idx="1"/>
          </p:nvPr>
        </p:nvSpPr>
        <p:spPr>
          <a:xfrm>
            <a:off x="2773599" y="2052116"/>
            <a:ext cx="7796540" cy="617932"/>
          </a:xfrm>
        </p:spPr>
        <p:txBody>
          <a:bodyPr/>
          <a:lstStyle/>
          <a:p>
            <a:pPr marL="0" indent="0">
              <a:buNone/>
            </a:pPr>
            <a:r>
              <a:rPr lang="en-US" dirty="0"/>
              <a:t>Creating protected areas, environmental policies, and regulations</a:t>
            </a:r>
          </a:p>
        </p:txBody>
      </p:sp>
      <p:sp>
        <p:nvSpPr>
          <p:cNvPr id="4" name="TextBox 3">
            <a:extLst>
              <a:ext uri="{FF2B5EF4-FFF2-40B4-BE49-F238E27FC236}">
                <a16:creationId xmlns:a16="http://schemas.microsoft.com/office/drawing/2014/main" id="{409A3CE1-02A5-5B38-5896-488DD87D8E52}"/>
              </a:ext>
            </a:extLst>
          </p:cNvPr>
          <p:cNvSpPr txBox="1"/>
          <p:nvPr/>
        </p:nvSpPr>
        <p:spPr>
          <a:xfrm>
            <a:off x="4901184" y="3090672"/>
            <a:ext cx="3895344" cy="1384995"/>
          </a:xfrm>
          <a:prstGeom prst="rect">
            <a:avLst/>
          </a:prstGeom>
          <a:noFill/>
        </p:spPr>
        <p:txBody>
          <a:bodyPr wrap="square" rtlCol="0">
            <a:spAutoFit/>
          </a:bodyPr>
          <a:lstStyle/>
          <a:p>
            <a:pPr algn="ctr"/>
            <a:r>
              <a:rPr lang="en-US" sz="2800" dirty="0"/>
              <a:t>For example</a:t>
            </a:r>
          </a:p>
          <a:p>
            <a:pPr algn="ctr"/>
            <a:r>
              <a:rPr lang="en-US" sz="2800" dirty="0" err="1"/>
              <a:t>Lagodekhi</a:t>
            </a:r>
            <a:r>
              <a:rPr lang="en-US" sz="2800" dirty="0"/>
              <a:t> protected area</a:t>
            </a:r>
          </a:p>
        </p:txBody>
      </p:sp>
      <p:pic>
        <p:nvPicPr>
          <p:cNvPr id="6" name="Picture 5" descr="A path through a forest&#10;&#10;Description automatically generated with low confidence">
            <a:extLst>
              <a:ext uri="{FF2B5EF4-FFF2-40B4-BE49-F238E27FC236}">
                <a16:creationId xmlns:a16="http://schemas.microsoft.com/office/drawing/2014/main" id="{F86A6666-8CA9-E949-EBE8-B9ACEEE0D834}"/>
              </a:ext>
            </a:extLst>
          </p:cNvPr>
          <p:cNvPicPr>
            <a:picLocks noChangeAspect="1"/>
          </p:cNvPicPr>
          <p:nvPr/>
        </p:nvPicPr>
        <p:blipFill>
          <a:blip r:embed="rId2"/>
          <a:stretch>
            <a:fillRect/>
          </a:stretch>
        </p:blipFill>
        <p:spPr>
          <a:xfrm>
            <a:off x="0" y="0"/>
            <a:ext cx="11283696" cy="7522464"/>
          </a:xfrm>
          <a:prstGeom prst="rect">
            <a:avLst/>
          </a:prstGeom>
        </p:spPr>
      </p:pic>
      <p:pic>
        <p:nvPicPr>
          <p:cNvPr id="8" name="Picture 7" descr="A group of goats running on a snowy hill&#10;&#10;Description automatically generated with low confidence">
            <a:extLst>
              <a:ext uri="{FF2B5EF4-FFF2-40B4-BE49-F238E27FC236}">
                <a16:creationId xmlns:a16="http://schemas.microsoft.com/office/drawing/2014/main" id="{6D13BF3E-E340-688C-694E-4550E83FE5AF}"/>
              </a:ext>
            </a:extLst>
          </p:cNvPr>
          <p:cNvPicPr>
            <a:picLocks noChangeAspect="1"/>
          </p:cNvPicPr>
          <p:nvPr/>
        </p:nvPicPr>
        <p:blipFill>
          <a:blip r:embed="rId3"/>
          <a:stretch>
            <a:fillRect/>
          </a:stretch>
        </p:blipFill>
        <p:spPr>
          <a:xfrm>
            <a:off x="-1" y="-53243"/>
            <a:ext cx="12302487" cy="6911243"/>
          </a:xfrm>
          <a:prstGeom prst="rect">
            <a:avLst/>
          </a:prstGeom>
        </p:spPr>
      </p:pic>
      <p:pic>
        <p:nvPicPr>
          <p:cNvPr id="12" name="Picture 11" descr="A yellow house in a field with mountains in the background&#10;&#10;Description automatically generated with low confidence">
            <a:extLst>
              <a:ext uri="{FF2B5EF4-FFF2-40B4-BE49-F238E27FC236}">
                <a16:creationId xmlns:a16="http://schemas.microsoft.com/office/drawing/2014/main" id="{B601BD61-1C6E-101E-E968-A789242E3308}"/>
              </a:ext>
            </a:extLst>
          </p:cNvPr>
          <p:cNvPicPr>
            <a:picLocks noChangeAspect="1"/>
          </p:cNvPicPr>
          <p:nvPr/>
        </p:nvPicPr>
        <p:blipFill>
          <a:blip r:embed="rId4"/>
          <a:stretch>
            <a:fillRect/>
          </a:stretch>
        </p:blipFill>
        <p:spPr>
          <a:xfrm>
            <a:off x="-1" y="-105868"/>
            <a:ext cx="10570139" cy="7739491"/>
          </a:xfrm>
          <a:prstGeom prst="rect">
            <a:avLst/>
          </a:prstGeom>
        </p:spPr>
      </p:pic>
    </p:spTree>
    <p:extLst>
      <p:ext uri="{BB962C8B-B14F-4D97-AF65-F5344CB8AC3E}">
        <p14:creationId xmlns:p14="http://schemas.microsoft.com/office/powerpoint/2010/main" val="397571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BBC0-C218-623B-9E06-2DBFDAB050DF}"/>
              </a:ext>
            </a:extLst>
          </p:cNvPr>
          <p:cNvSpPr>
            <a:spLocks noGrp="1"/>
          </p:cNvSpPr>
          <p:nvPr>
            <p:ph type="title"/>
          </p:nvPr>
        </p:nvSpPr>
        <p:spPr/>
        <p:txBody>
          <a:bodyPr/>
          <a:lstStyle/>
          <a:p>
            <a:pPr algn="ctr"/>
            <a:r>
              <a:rPr lang="en-US" dirty="0"/>
              <a:t>Private Sector and CSR</a:t>
            </a:r>
          </a:p>
        </p:txBody>
      </p:sp>
      <p:sp>
        <p:nvSpPr>
          <p:cNvPr id="3" name="Content Placeholder 2">
            <a:extLst>
              <a:ext uri="{FF2B5EF4-FFF2-40B4-BE49-F238E27FC236}">
                <a16:creationId xmlns:a16="http://schemas.microsoft.com/office/drawing/2014/main" id="{AD792BF7-16DF-8176-8EC3-5E7DE04CF744}"/>
              </a:ext>
            </a:extLst>
          </p:cNvPr>
          <p:cNvSpPr>
            <a:spLocks noGrp="1"/>
          </p:cNvSpPr>
          <p:nvPr>
            <p:ph idx="1"/>
          </p:nvPr>
        </p:nvSpPr>
        <p:spPr>
          <a:xfrm>
            <a:off x="2773599" y="2052116"/>
            <a:ext cx="7796540" cy="3997828"/>
          </a:xfrm>
        </p:spPr>
        <p:txBody>
          <a:bodyPr>
            <a:normAutofit/>
          </a:bodyPr>
          <a:lstStyle/>
          <a:p>
            <a:pPr marL="0" indent="0">
              <a:buNone/>
            </a:pPr>
            <a:r>
              <a:rPr lang="en-US" u="sng" dirty="0"/>
              <a:t>Lack of general public awareness about the importance of nature</a:t>
            </a:r>
          </a:p>
          <a:p>
            <a:pPr marL="0" indent="0">
              <a:buNone/>
            </a:pPr>
            <a:endParaRPr lang="en-US" dirty="0"/>
          </a:p>
          <a:p>
            <a:pPr marL="0" indent="0">
              <a:buNone/>
            </a:pPr>
            <a:endParaRPr lang="en-US" dirty="0"/>
          </a:p>
          <a:p>
            <a:pPr marL="0" indent="0">
              <a:buNone/>
            </a:pPr>
            <a:r>
              <a:rPr lang="en-US" dirty="0"/>
              <a:t>Private sector can contribute to conservation efforts through sustainable practices and environmental initiatives;</a:t>
            </a:r>
          </a:p>
          <a:p>
            <a:pPr marL="0" indent="0">
              <a:buNone/>
            </a:pPr>
            <a:r>
              <a:rPr lang="en-US" dirty="0"/>
              <a:t>Showcase examples for their clients of private sector involvement in Georgia's conservation projects.</a:t>
            </a:r>
          </a:p>
          <a:p>
            <a:pPr marL="0" indent="0">
              <a:buNone/>
            </a:pPr>
            <a:endParaRPr lang="en-US" dirty="0"/>
          </a:p>
        </p:txBody>
      </p:sp>
      <p:sp>
        <p:nvSpPr>
          <p:cNvPr id="4" name="Oval 3">
            <a:extLst>
              <a:ext uri="{FF2B5EF4-FFF2-40B4-BE49-F238E27FC236}">
                <a16:creationId xmlns:a16="http://schemas.microsoft.com/office/drawing/2014/main" id="{DB9D3136-C785-582A-3598-18CD2CE02CAB}"/>
              </a:ext>
            </a:extLst>
          </p:cNvPr>
          <p:cNvSpPr/>
          <p:nvPr/>
        </p:nvSpPr>
        <p:spPr>
          <a:xfrm>
            <a:off x="2349599" y="3821548"/>
            <a:ext cx="457200" cy="45896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9C233CF7-1BDC-515B-1B39-98E6FD97C756}"/>
              </a:ext>
            </a:extLst>
          </p:cNvPr>
          <p:cNvSpPr/>
          <p:nvPr/>
        </p:nvSpPr>
        <p:spPr>
          <a:xfrm>
            <a:off x="6419088" y="2962656"/>
            <a:ext cx="347472" cy="6035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AD25E1-C99F-041F-3DDE-9D92CAD38F1A}"/>
              </a:ext>
            </a:extLst>
          </p:cNvPr>
          <p:cNvSpPr/>
          <p:nvPr/>
        </p:nvSpPr>
        <p:spPr>
          <a:xfrm>
            <a:off x="2349804" y="4808051"/>
            <a:ext cx="457200" cy="45896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119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CBA9E-DB34-B3AD-5D6E-F235D85BA63C}"/>
              </a:ext>
            </a:extLst>
          </p:cNvPr>
          <p:cNvSpPr>
            <a:spLocks noGrp="1"/>
          </p:cNvSpPr>
          <p:nvPr>
            <p:ph type="title"/>
          </p:nvPr>
        </p:nvSpPr>
        <p:spPr/>
        <p:txBody>
          <a:bodyPr/>
          <a:lstStyle/>
          <a:p>
            <a:pPr algn="ctr"/>
            <a:r>
              <a:rPr lang="en-US" dirty="0"/>
              <a:t>Private Sector Initiatives in Georgia</a:t>
            </a:r>
          </a:p>
        </p:txBody>
      </p:sp>
      <p:sp>
        <p:nvSpPr>
          <p:cNvPr id="3" name="Content Placeholder 2">
            <a:extLst>
              <a:ext uri="{FF2B5EF4-FFF2-40B4-BE49-F238E27FC236}">
                <a16:creationId xmlns:a16="http://schemas.microsoft.com/office/drawing/2014/main" id="{10B2B6E6-2BF4-9611-3290-5D6A3E8BFD06}"/>
              </a:ext>
            </a:extLst>
          </p:cNvPr>
          <p:cNvSpPr>
            <a:spLocks noGrp="1"/>
          </p:cNvSpPr>
          <p:nvPr>
            <p:ph idx="1"/>
          </p:nvPr>
        </p:nvSpPr>
        <p:spPr>
          <a:xfrm>
            <a:off x="2773599" y="1371600"/>
            <a:ext cx="7796540" cy="5138928"/>
          </a:xfrm>
        </p:spPr>
        <p:txBody>
          <a:bodyPr>
            <a:normAutofit fontScale="62500" lnSpcReduction="20000"/>
          </a:bodyPr>
          <a:lstStyle/>
          <a:p>
            <a:r>
              <a:rPr lang="en-US" dirty="0"/>
              <a:t>TBC Bank: TBC Bank has incorporated environmental sustainability into its CSR activities, including projects focused on renewable energy, waste management, and environmental education.</a:t>
            </a:r>
          </a:p>
          <a:p>
            <a:endParaRPr lang="en-US" dirty="0"/>
          </a:p>
          <a:p>
            <a:r>
              <a:rPr lang="en-US" dirty="0"/>
              <a:t>Georgian Water and Power (GWP): GWP, a leading water supply and wastewater treatment company in Georgia, has implemented sustainable practices to protect water resources and reduce environmental impact. They prioritize efficient water management, water conservation awareness campaigns, and investments in wastewater treatment infrastructure.</a:t>
            </a:r>
          </a:p>
          <a:p>
            <a:endParaRPr lang="en-US" dirty="0"/>
          </a:p>
          <a:p>
            <a:r>
              <a:rPr lang="en-US" dirty="0"/>
              <a:t>Borjomi: Borjomi, a renowned Georgian mineral water brand, is committed to environmental sustainability. They have implemented various initiatives to protect the natural sources of their water, including reforestation projects, biodiversity conservation efforts, and sustainable packaging practices.</a:t>
            </a:r>
          </a:p>
          <a:p>
            <a:endParaRPr lang="en-US" dirty="0"/>
          </a:p>
          <a:p>
            <a:r>
              <a:rPr lang="en-US" dirty="0" err="1"/>
              <a:t>Barambo</a:t>
            </a:r>
            <a:r>
              <a:rPr lang="en-US" dirty="0"/>
              <a:t>: </a:t>
            </a:r>
            <a:r>
              <a:rPr lang="en-US" dirty="0" err="1"/>
              <a:t>Barambo</a:t>
            </a:r>
            <a:r>
              <a:rPr lang="en-US" dirty="0"/>
              <a:t>, a leading confectionery and dairy company, has integrated environmental stewardship into its CSR activities. They have implemented energy-efficient measures in their production facilities, promote responsible waste management, and support environmental education programs.</a:t>
            </a:r>
          </a:p>
        </p:txBody>
      </p:sp>
    </p:spTree>
    <p:extLst>
      <p:ext uri="{BB962C8B-B14F-4D97-AF65-F5344CB8AC3E}">
        <p14:creationId xmlns:p14="http://schemas.microsoft.com/office/powerpoint/2010/main" val="33593223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{2A151EF5-1779-CE47-87F9-08520A182684}tf16401378</Template>
  <TotalTime>105</TotalTime>
  <Words>657</Words>
  <Application>Microsoft Macintosh PowerPoint</Application>
  <PresentationFormat>Widescreen</PresentationFormat>
  <Paragraphs>51</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Liberation Serif</vt:lpstr>
      <vt:lpstr>MS Shell Dlg 2</vt:lpstr>
      <vt:lpstr>Sylfaen</vt:lpstr>
      <vt:lpstr>Wingdings</vt:lpstr>
      <vt:lpstr>Wingdings 3</vt:lpstr>
      <vt:lpstr>Madison</vt:lpstr>
      <vt:lpstr>Nature conservation</vt:lpstr>
      <vt:lpstr>Who am I</vt:lpstr>
      <vt:lpstr>Why Conservation matters And…what is this conservation</vt:lpstr>
      <vt:lpstr>Biodiversity In Georgia</vt:lpstr>
      <vt:lpstr>Threats to Biodiversity</vt:lpstr>
      <vt:lpstr>Conservation Strategies</vt:lpstr>
      <vt:lpstr>Role of Government What are they doing?</vt:lpstr>
      <vt:lpstr>Private Sector and CSR</vt:lpstr>
      <vt:lpstr>Private Sector Initiatives in Georgia</vt:lpstr>
      <vt:lpstr>Case study</vt:lpstr>
      <vt:lpstr>HeidelbergCement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conservation</dc:title>
  <dc:creator>Khatia Basilashvili</dc:creator>
  <cp:lastModifiedBy>Khatia Basilashvili</cp:lastModifiedBy>
  <cp:revision>1</cp:revision>
  <dcterms:created xsi:type="dcterms:W3CDTF">2023-06-07T20:37:43Z</dcterms:created>
  <dcterms:modified xsi:type="dcterms:W3CDTF">2023-06-07T22:23:07Z</dcterms:modified>
</cp:coreProperties>
</file>